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Bricolage Grotesque Bold" charset="1" panose="020B0605040402000204"/>
      <p:regular r:id="rId14"/>
    </p:embeddedFont>
    <p:embeddedFont>
      <p:font typeface="Bricolage Grotesque" charset="1" panose="020B060504040200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Relationship Id="rId6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8888" r="0" b="-3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4362023">
            <a:off x="10467509" y="-1270127"/>
            <a:ext cx="8485464" cy="9722928"/>
          </a:xfrm>
          <a:custGeom>
            <a:avLst/>
            <a:gdLst/>
            <a:ahLst/>
            <a:cxnLst/>
            <a:rect r="r" b="b" t="t" l="l"/>
            <a:pathLst>
              <a:path h="9722928" w="8485464">
                <a:moveTo>
                  <a:pt x="0" y="0"/>
                </a:moveTo>
                <a:lnTo>
                  <a:pt x="8485465" y="0"/>
                </a:lnTo>
                <a:lnTo>
                  <a:pt x="8485465" y="9722928"/>
                </a:lnTo>
                <a:lnTo>
                  <a:pt x="0" y="972292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9928099">
            <a:off x="-1805706" y="4507526"/>
            <a:ext cx="10087810" cy="11558948"/>
          </a:xfrm>
          <a:custGeom>
            <a:avLst/>
            <a:gdLst/>
            <a:ahLst/>
            <a:cxnLst/>
            <a:rect r="r" b="b" t="t" l="l"/>
            <a:pathLst>
              <a:path h="11558948" w="10087810">
                <a:moveTo>
                  <a:pt x="0" y="0"/>
                </a:moveTo>
                <a:lnTo>
                  <a:pt x="10087809" y="0"/>
                </a:lnTo>
                <a:lnTo>
                  <a:pt x="10087809" y="11558948"/>
                </a:lnTo>
                <a:lnTo>
                  <a:pt x="0" y="115589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665224" y="3426824"/>
            <a:ext cx="6222760" cy="4114800"/>
          </a:xfrm>
          <a:custGeom>
            <a:avLst/>
            <a:gdLst/>
            <a:ahLst/>
            <a:cxnLst/>
            <a:rect r="r" b="b" t="t" l="l"/>
            <a:pathLst>
              <a:path h="4114800" w="6222760">
                <a:moveTo>
                  <a:pt x="0" y="0"/>
                </a:moveTo>
                <a:lnTo>
                  <a:pt x="6222760" y="0"/>
                </a:lnTo>
                <a:lnTo>
                  <a:pt x="622276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-1473141" y="1877880"/>
            <a:ext cx="10617141" cy="2948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007"/>
              </a:lnSpc>
            </a:pPr>
            <a:r>
              <a:rPr lang="en-US" b="true" sz="13262" spc="-238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Функції психіки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1170423" y="8972904"/>
            <a:ext cx="7911894" cy="504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4"/>
              </a:lnSpc>
              <a:spcBef>
                <a:spcPct val="0"/>
              </a:spcBef>
            </a:pPr>
            <a:r>
              <a:rPr lang="en-US" b="true" sz="2903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ОВСЯНИК ОКСАНА ІС-33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77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740348">
            <a:off x="12871170" y="3116642"/>
            <a:ext cx="5480846" cy="7574033"/>
          </a:xfrm>
          <a:custGeom>
            <a:avLst/>
            <a:gdLst/>
            <a:ahLst/>
            <a:cxnLst/>
            <a:rect r="r" b="b" t="t" l="l"/>
            <a:pathLst>
              <a:path h="7574033" w="5480846">
                <a:moveTo>
                  <a:pt x="0" y="0"/>
                </a:moveTo>
                <a:lnTo>
                  <a:pt x="5480845" y="0"/>
                </a:lnTo>
                <a:lnTo>
                  <a:pt x="5480845" y="7574033"/>
                </a:lnTo>
                <a:lnTo>
                  <a:pt x="0" y="75740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092443" y="2273024"/>
            <a:ext cx="5166857" cy="5740952"/>
          </a:xfrm>
          <a:custGeom>
            <a:avLst/>
            <a:gdLst/>
            <a:ahLst/>
            <a:cxnLst/>
            <a:rect r="r" b="b" t="t" l="l"/>
            <a:pathLst>
              <a:path h="5740952" w="5166857">
                <a:moveTo>
                  <a:pt x="0" y="0"/>
                </a:moveTo>
                <a:lnTo>
                  <a:pt x="5166857" y="0"/>
                </a:lnTo>
                <a:lnTo>
                  <a:pt x="5166857" y="5740952"/>
                </a:lnTo>
                <a:lnTo>
                  <a:pt x="0" y="57409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19150"/>
            <a:ext cx="14015020" cy="1866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15263"/>
              </a:lnSpc>
              <a:spcBef>
                <a:spcPct val="0"/>
              </a:spcBef>
            </a:pPr>
            <a:r>
              <a:rPr lang="en-US" b="true" sz="10902" spc="-436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Психіка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201365"/>
            <a:ext cx="10574139" cy="4235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816"/>
              </a:lnSpc>
              <a:spcBef>
                <a:spcPct val="0"/>
              </a:spcBef>
            </a:pPr>
            <a:r>
              <a:rPr lang="en-US" sz="3440">
                <a:solidFill>
                  <a:srgbClr val="000000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Психіка – функція мозку, що полягає у відбитку об'єктивної дійсності в ідеальних образах, на основі яких регулюється життєдіяльність організму.Також це суб'єктивний образ об‘єктивного світу. Психіка належить завжди суб‘єкту, поза суб‘єкта не існує, залежить від суб‘єктивних особливостей.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77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065469">
            <a:off x="13561250" y="-953080"/>
            <a:ext cx="5480846" cy="7574033"/>
          </a:xfrm>
          <a:custGeom>
            <a:avLst/>
            <a:gdLst/>
            <a:ahLst/>
            <a:cxnLst/>
            <a:rect r="r" b="b" t="t" l="l"/>
            <a:pathLst>
              <a:path h="7574033" w="5480846">
                <a:moveTo>
                  <a:pt x="0" y="0"/>
                </a:moveTo>
                <a:lnTo>
                  <a:pt x="5480846" y="0"/>
                </a:lnTo>
                <a:lnTo>
                  <a:pt x="5480846" y="7574033"/>
                </a:lnTo>
                <a:lnTo>
                  <a:pt x="0" y="75740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524940" y="10287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485900"/>
            <a:ext cx="14015020" cy="2247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85"/>
              </a:lnSpc>
            </a:pPr>
            <a:r>
              <a:rPr lang="en-US" b="true" sz="10902" spc="-436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Основні функції психіки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292383"/>
            <a:ext cx="12496240" cy="67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00"/>
              </a:lnSpc>
              <a:spcBef>
                <a:spcPct val="0"/>
              </a:spcBef>
            </a:pPr>
            <a:r>
              <a:rPr lang="en-US" b="true" sz="3857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Відображення впливів навколишньої дійсності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5110455"/>
            <a:ext cx="15741530" cy="994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3051" indent="-306526" lvl="1">
              <a:lnSpc>
                <a:spcPts val="3975"/>
              </a:lnSpc>
              <a:buFont typeface="Arial"/>
              <a:buChar char="•"/>
            </a:pPr>
            <a:r>
              <a:rPr lang="en-US" sz="2839">
                <a:solidFill>
                  <a:srgbClr val="000000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Дозволяє людині формувати образи реальності, які допомагають адаптуватися до змін середовища, реагувати на зовнішні подразники та приймати рішення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165960"/>
            <a:ext cx="9546447" cy="67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00"/>
              </a:lnSpc>
              <a:spcBef>
                <a:spcPct val="0"/>
              </a:spcBef>
            </a:pPr>
            <a:r>
              <a:rPr lang="en-US" b="true" sz="3857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Регуляція поведінки та діяльності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909931"/>
            <a:ext cx="16230600" cy="994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3051" indent="-306526" lvl="1">
              <a:lnSpc>
                <a:spcPts val="3975"/>
              </a:lnSpc>
              <a:buFont typeface="Arial"/>
              <a:buChar char="•"/>
            </a:pPr>
            <a:r>
              <a:rPr lang="en-US" sz="2839">
                <a:solidFill>
                  <a:srgbClr val="000000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Забезпечує контроль і координацію дій людини відповідно до зовнішніх умов та внутрішніх мотивів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7847458"/>
            <a:ext cx="15741530" cy="673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400"/>
              </a:lnSpc>
              <a:spcBef>
                <a:spcPct val="0"/>
              </a:spcBef>
            </a:pPr>
            <a:r>
              <a:rPr lang="en-US" b="true" sz="3857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Усвідомлення людиною свого місця у навколишньому світі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8492432"/>
            <a:ext cx="15741530" cy="994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13051" indent="-306526" lvl="1">
              <a:lnSpc>
                <a:spcPts val="3975"/>
              </a:lnSpc>
              <a:buFont typeface="Arial"/>
              <a:buChar char="•"/>
            </a:pPr>
            <a:r>
              <a:rPr lang="en-US" sz="2839">
                <a:solidFill>
                  <a:srgbClr val="000000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Ця функція допомагає людині орієнтуватися у соціальних та природних контекстах, аналізувати свої можливості, ресурси та роль у суспільстві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77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740348">
            <a:off x="12871170" y="3116642"/>
            <a:ext cx="5480846" cy="7574033"/>
          </a:xfrm>
          <a:custGeom>
            <a:avLst/>
            <a:gdLst/>
            <a:ahLst/>
            <a:cxnLst/>
            <a:rect r="r" b="b" t="t" l="l"/>
            <a:pathLst>
              <a:path h="7574033" w="5480846">
                <a:moveTo>
                  <a:pt x="0" y="0"/>
                </a:moveTo>
                <a:lnTo>
                  <a:pt x="5480845" y="0"/>
                </a:lnTo>
                <a:lnTo>
                  <a:pt x="5480845" y="7574033"/>
                </a:lnTo>
                <a:lnTo>
                  <a:pt x="0" y="75740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878648" y="4365819"/>
            <a:ext cx="3591638" cy="4380046"/>
          </a:xfrm>
          <a:custGeom>
            <a:avLst/>
            <a:gdLst/>
            <a:ahLst/>
            <a:cxnLst/>
            <a:rect r="r" b="b" t="t" l="l"/>
            <a:pathLst>
              <a:path h="4380046" w="3591638">
                <a:moveTo>
                  <a:pt x="0" y="0"/>
                </a:moveTo>
                <a:lnTo>
                  <a:pt x="3591638" y="0"/>
                </a:lnTo>
                <a:lnTo>
                  <a:pt x="3591638" y="4380046"/>
                </a:lnTo>
                <a:lnTo>
                  <a:pt x="0" y="43800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226183"/>
            <a:ext cx="16821619" cy="3799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15263"/>
              </a:lnSpc>
              <a:spcBef>
                <a:spcPct val="0"/>
              </a:spcBef>
            </a:pPr>
            <a:r>
              <a:rPr lang="en-US" b="true" sz="10902" spc="-436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Відображення впливів навколишньої дійсності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308669"/>
            <a:ext cx="10659334" cy="5502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85"/>
              </a:lnSpc>
            </a:pPr>
            <a:r>
              <a:rPr lang="en-US" sz="3132">
                <a:solidFill>
                  <a:srgbClr val="000000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це не мертве, дзеркальне відображення, а процес, що постійно розвивається і вдосконалюється, створює і долає свої протиріччя.При психічному відображенні об'єктивної дійсності будь-який зовнішній вплив завжди переломлюється через особливості психіки, що склалися раніше, через конкретні стани людини. Тому один і той же вплив може по-різному відбиватися різними людьми і навіть однією і тією самою людиною в різний час і за різних умов.</a:t>
            </a:r>
          </a:p>
          <a:p>
            <a:pPr algn="l" marL="0" indent="0" lvl="0">
              <a:lnSpc>
                <a:spcPts val="438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928099">
            <a:off x="-2580884" y="2476853"/>
            <a:ext cx="8444814" cy="9676349"/>
          </a:xfrm>
          <a:custGeom>
            <a:avLst/>
            <a:gdLst/>
            <a:ahLst/>
            <a:cxnLst/>
            <a:rect r="r" b="b" t="t" l="l"/>
            <a:pathLst>
              <a:path h="9676349" w="8444814">
                <a:moveTo>
                  <a:pt x="0" y="0"/>
                </a:moveTo>
                <a:lnTo>
                  <a:pt x="8444814" y="0"/>
                </a:lnTo>
                <a:lnTo>
                  <a:pt x="8444814" y="9676350"/>
                </a:lnTo>
                <a:lnTo>
                  <a:pt x="0" y="96763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23863" y="4758339"/>
            <a:ext cx="5041103" cy="4114800"/>
          </a:xfrm>
          <a:custGeom>
            <a:avLst/>
            <a:gdLst/>
            <a:ahLst/>
            <a:cxnLst/>
            <a:rect r="r" b="b" t="t" l="l"/>
            <a:pathLst>
              <a:path h="4114800" w="5041103">
                <a:moveTo>
                  <a:pt x="0" y="0"/>
                </a:moveTo>
                <a:lnTo>
                  <a:pt x="5041103" y="0"/>
                </a:lnTo>
                <a:lnTo>
                  <a:pt x="504110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407524" y="4701189"/>
            <a:ext cx="9851776" cy="50332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5"/>
              </a:lnSpc>
            </a:pPr>
            <a:r>
              <a:rPr lang="en-US" sz="2839">
                <a:solidFill>
                  <a:srgbClr val="000000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Психіка, свідомість людини, з одного боку, відбивають вплив довкілля, адаптуються до неї, з другого – регулюють цей процес, складаючи внутрішній зміст діяльності та поведінки. Останні не можуть не опосередковуватися психікою, тому що людина саме з її допомогою усвідомлює мотиви та потреби, ставить перед собою цілі та завдання діяльності, виробляє способи та прийоми досягнення її результатів. Поведінка у своїй виступає зовнішньої формою прояви діяльності.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1485900"/>
            <a:ext cx="15847901" cy="2247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85"/>
              </a:lnSpc>
            </a:pPr>
            <a:r>
              <a:rPr lang="en-US" b="true" sz="10902" spc="-436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Регуляція поведінки та діяльності. 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77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740348">
            <a:off x="12871170" y="3116642"/>
            <a:ext cx="5480846" cy="7574033"/>
          </a:xfrm>
          <a:custGeom>
            <a:avLst/>
            <a:gdLst/>
            <a:ahLst/>
            <a:cxnLst/>
            <a:rect r="r" b="b" t="t" l="l"/>
            <a:pathLst>
              <a:path h="7574033" w="5480846">
                <a:moveTo>
                  <a:pt x="0" y="0"/>
                </a:moveTo>
                <a:lnTo>
                  <a:pt x="5480845" y="0"/>
                </a:lnTo>
                <a:lnTo>
                  <a:pt x="5480845" y="7574033"/>
                </a:lnTo>
                <a:lnTo>
                  <a:pt x="0" y="75740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730425" y="4707147"/>
            <a:ext cx="4719094" cy="3356456"/>
          </a:xfrm>
          <a:custGeom>
            <a:avLst/>
            <a:gdLst/>
            <a:ahLst/>
            <a:cxnLst/>
            <a:rect r="r" b="b" t="t" l="l"/>
            <a:pathLst>
              <a:path h="3356456" w="4719094">
                <a:moveTo>
                  <a:pt x="0" y="0"/>
                </a:moveTo>
                <a:lnTo>
                  <a:pt x="4719094" y="0"/>
                </a:lnTo>
                <a:lnTo>
                  <a:pt x="4719094" y="3356455"/>
                </a:lnTo>
                <a:lnTo>
                  <a:pt x="0" y="33564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66775"/>
            <a:ext cx="15275125" cy="27970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11204"/>
              </a:lnSpc>
              <a:spcBef>
                <a:spcPct val="0"/>
              </a:spcBef>
            </a:pPr>
            <a:r>
              <a:rPr lang="en-US" b="true" sz="8003" spc="-320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Усвідомлення людиною свого місця у навколишньому світі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220415"/>
            <a:ext cx="11346664" cy="5502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85"/>
              </a:lnSpc>
              <a:spcBef>
                <a:spcPct val="0"/>
              </a:spcBef>
            </a:pPr>
            <a:r>
              <a:rPr lang="en-US" sz="3132">
                <a:solidFill>
                  <a:srgbClr val="000000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Ця функція психіки, з одного боку, забезпечує правильну адаптацію та орієнтацію людини в об'єктивному світі, гарантуючи їй правильне осмислення всіх реалій цього світу та адекватне до них ставлення. З іншого боку, за допомогою психіки людина усвідомлює себе як особистість, наділену певними індивідуальними та соціально-психологічними особливостями, як представника конкретного суспільства, соціальної групи, що відрізняється від інших людей та перебуває з ними у своєрідних міжособистісних відносинах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7777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9928099">
            <a:off x="-2580884" y="2476853"/>
            <a:ext cx="8444814" cy="9676349"/>
          </a:xfrm>
          <a:custGeom>
            <a:avLst/>
            <a:gdLst/>
            <a:ahLst/>
            <a:cxnLst/>
            <a:rect r="r" b="b" t="t" l="l"/>
            <a:pathLst>
              <a:path h="9676349" w="8444814">
                <a:moveTo>
                  <a:pt x="0" y="0"/>
                </a:moveTo>
                <a:lnTo>
                  <a:pt x="8444814" y="0"/>
                </a:lnTo>
                <a:lnTo>
                  <a:pt x="8444814" y="9676350"/>
                </a:lnTo>
                <a:lnTo>
                  <a:pt x="0" y="96763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889375"/>
            <a:ext cx="16230600" cy="70899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7"/>
              </a:lnSpc>
            </a:pPr>
            <a:r>
              <a:rPr lang="en-US" sz="3633">
                <a:solidFill>
                  <a:srgbClr val="000000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Психіка виконує ключові функції, що забезпечують взаємодію людини із зовнішнім світом та її адаптацію до постійно змінюваних умов. Основними функціями є відображення реальності, регуляція поведінки, пізнавальна діяльність, емоційна реакція та комунікація.</a:t>
            </a:r>
          </a:p>
          <a:p>
            <a:pPr algn="l">
              <a:lnSpc>
                <a:spcPts val="5087"/>
              </a:lnSpc>
            </a:pPr>
            <a:r>
              <a:rPr lang="en-US" sz="3633">
                <a:solidFill>
                  <a:srgbClr val="000000"/>
                </a:solidFill>
                <a:latin typeface="Bricolage Grotesque"/>
                <a:ea typeface="Bricolage Grotesque"/>
                <a:cs typeface="Bricolage Grotesque"/>
                <a:sym typeface="Bricolage Grotesque"/>
              </a:rPr>
              <a:t>Завдяки здатності психіки сприймати, обробляти та інтерпретувати інформацію, людина не лише пристосовується до зовнішніх впливів, але й формує власне світосприйняття, цінності та поведінкові стратегії. Регуляція поведінки допомагає досягати цілей і контролювати дії, тоді як усвідомлення свого місця у світі сприяє самореалізації та особистісному розвитку.</a:t>
            </a:r>
          </a:p>
          <a:p>
            <a:pPr algn="l">
              <a:lnSpc>
                <a:spcPts val="5087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1485900"/>
            <a:ext cx="14015020" cy="1199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85"/>
              </a:lnSpc>
            </a:pPr>
            <a:r>
              <a:rPr lang="en-US" b="true" sz="10902" spc="-436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Висновки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-77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6065469">
            <a:off x="13561250" y="-953080"/>
            <a:ext cx="5480846" cy="7574033"/>
          </a:xfrm>
          <a:custGeom>
            <a:avLst/>
            <a:gdLst/>
            <a:ahLst/>
            <a:cxnLst/>
            <a:rect r="r" b="b" t="t" l="l"/>
            <a:pathLst>
              <a:path h="7574033" w="5480846">
                <a:moveTo>
                  <a:pt x="0" y="0"/>
                </a:moveTo>
                <a:lnTo>
                  <a:pt x="5480846" y="0"/>
                </a:lnTo>
                <a:lnTo>
                  <a:pt x="5480846" y="7574033"/>
                </a:lnTo>
                <a:lnTo>
                  <a:pt x="0" y="75740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30668" y="4772215"/>
            <a:ext cx="14015020" cy="1199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85"/>
              </a:lnSpc>
            </a:pPr>
            <a:r>
              <a:rPr lang="en-US" b="true" sz="10902" spc="-436">
                <a:solidFill>
                  <a:srgbClr val="000000"/>
                </a:solidFill>
                <a:latin typeface="Bricolage Grotesque Bold"/>
                <a:ea typeface="Bricolage Grotesque Bold"/>
                <a:cs typeface="Bricolage Grotesque Bold"/>
                <a:sym typeface="Bricolage Grotesque Bold"/>
              </a:rPr>
              <a:t>Дякую за увагу!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DAGQ7Ts0lp4</dc:identifier>
  <dcterms:modified xsi:type="dcterms:W3CDTF">2011-08-01T06:04:30Z</dcterms:modified>
  <cp:revision>1</cp:revision>
  <dc:title>Овсяник ІС-33 Функції конфлікту</dc:title>
</cp:coreProperties>
</file>

<file path=docProps/thumbnail.jpeg>
</file>